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82" autoAdjust="0"/>
  </p:normalViewPr>
  <p:slideViewPr>
    <p:cSldViewPr>
      <p:cViewPr varScale="1">
        <p:scale>
          <a:sx n="85" d="100"/>
          <a:sy n="85" d="100"/>
        </p:scale>
        <p:origin x="-15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2015-04-27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2015-04-27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ierwsza-pomoc-online.pl/" TargetMode="External"/><Relationship Id="rId7" Type="http://schemas.openxmlformats.org/officeDocument/2006/relationships/hyperlink" Target="http://www.google.pl/" TargetMode="External"/><Relationship Id="rId2" Type="http://schemas.openxmlformats.org/officeDocument/2006/relationships/hyperlink" Target="http://www.pierwszapomoc.net.pl/" TargetMode="External"/><Relationship Id="rId1" Type="http://schemas.openxmlformats.org/officeDocument/2006/relationships/slideLayout" Target="../slideLayouts/slideLayout2.xml"/><Relationship Id="rId6" Type="http://schemas.openxmlformats.org/officeDocument/2006/relationships/hyperlink" Target="http://www.mz.gov.pl/" TargetMode="External"/><Relationship Id="rId5" Type="http://schemas.openxmlformats.org/officeDocument/2006/relationships/hyperlink" Target="http://www.pckzsp1.cba.pl/" TargetMode="External"/><Relationship Id="rId4" Type="http://schemas.openxmlformats.org/officeDocument/2006/relationships/hyperlink" Target="http://www.pl.wikipedi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pl.wikipedia.org/wiki/Kodeks_karny_(1997)"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9600" b="1" dirty="0" smtClean="0">
                <a:solidFill>
                  <a:srgbClr val="FF0000"/>
                </a:solidFill>
                <a:latin typeface="Monotype Corsiva" pitchFamily="66" charset="0"/>
              </a:rPr>
              <a:t>Pierwsza pomoc</a:t>
            </a:r>
            <a:endParaRPr lang="pl-PL" sz="9600" b="1" dirty="0">
              <a:solidFill>
                <a:srgbClr val="FF0000"/>
              </a:solidFill>
              <a:latin typeface="Monotype Corsiva" pitchFamily="66" charset="0"/>
            </a:endParaRPr>
          </a:p>
        </p:txBody>
      </p:sp>
      <p:sp>
        <p:nvSpPr>
          <p:cNvPr id="3" name="Podtytuł 2"/>
          <p:cNvSpPr>
            <a:spLocks noGrp="1"/>
          </p:cNvSpPr>
          <p:nvPr>
            <p:ph type="subTitle" idx="1"/>
          </p:nvPr>
        </p:nvSpPr>
        <p:spPr/>
        <p:txBody>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Sprawdzanie oddechu</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p:txBody>
          <a:bodyPr>
            <a:normAutofit lnSpcReduction="10000"/>
          </a:bodyPr>
          <a:lstStyle/>
          <a:p>
            <a:pPr>
              <a:buNone/>
            </a:pPr>
            <a:r>
              <a:rPr lang="pl-PL" sz="1800" dirty="0" smtClean="0">
                <a:latin typeface="Times New Roman" pitchFamily="18" charset="0"/>
                <a:cs typeface="Times New Roman" pitchFamily="18" charset="0"/>
              </a:rPr>
              <a:t>		Po udrożnieniu dróg oddechowych przyłóż swój [policzek i ucho do ust </a:t>
            </a:r>
          </a:p>
          <a:p>
            <a:pPr>
              <a:buNone/>
            </a:pPr>
            <a:r>
              <a:rPr lang="pl-PL" sz="1800" dirty="0" smtClean="0">
                <a:latin typeface="Times New Roman" pitchFamily="18" charset="0"/>
                <a:cs typeface="Times New Roman" pitchFamily="18" charset="0"/>
              </a:rPr>
              <a:t>	i nosa  poszkodowanego.  Staraj się usłyszeć oraz wyczuć na swoim policzku oddech poszkodowanego. Przyglądaj się też klatce piersiowej poszkodowanego – powinna się unosić. Używaj zmysłów: </a:t>
            </a:r>
            <a:r>
              <a:rPr lang="pl-PL" sz="1800" b="1" i="1" dirty="0" smtClean="0">
                <a:solidFill>
                  <a:srgbClr val="FF0000"/>
                </a:solidFill>
                <a:latin typeface="Times New Roman" pitchFamily="18" charset="0"/>
                <a:cs typeface="Times New Roman" pitchFamily="18" charset="0"/>
              </a:rPr>
              <a:t>czuję, słyszę, widzę.</a:t>
            </a: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buNone/>
            </a:pPr>
            <a:endParaRPr lang="pl-PL" sz="1800" b="1" i="1" dirty="0" smtClean="0">
              <a:solidFill>
                <a:srgbClr val="FF0000"/>
              </a:solidFill>
              <a:latin typeface="Times New Roman" pitchFamily="18" charset="0"/>
              <a:cs typeface="Times New Roman" pitchFamily="18" charset="0"/>
            </a:endParaRPr>
          </a:p>
          <a:p>
            <a:pPr algn="ctr">
              <a:buNone/>
            </a:pPr>
            <a:r>
              <a:rPr lang="pl-PL" sz="1800" b="1" i="1" dirty="0" smtClean="0">
                <a:solidFill>
                  <a:srgbClr val="FF0000"/>
                </a:solidFill>
                <a:latin typeface="Times New Roman" pitchFamily="18" charset="0"/>
                <a:cs typeface="Times New Roman" pitchFamily="18" charset="0"/>
              </a:rPr>
              <a:t>ODDECH   SPRAWDZAJ   PRZEZ 5 – 10 SEKUND!</a:t>
            </a:r>
            <a:endParaRPr lang="pl-PL" sz="1800" b="1" i="1" dirty="0">
              <a:solidFill>
                <a:srgbClr val="FF0000"/>
              </a:solidFill>
              <a:latin typeface="Times New Roman" pitchFamily="18" charset="0"/>
              <a:cs typeface="Times New Roman" pitchFamily="18" charset="0"/>
            </a:endParaRPr>
          </a:p>
        </p:txBody>
      </p:sp>
      <p:pic>
        <p:nvPicPr>
          <p:cNvPr id="4" name="irc_mi" descr="http://static.rmcdn.pl/images/ea013193-ef47-468a-88de-cc25c62dd131_thumbnail"/>
          <p:cNvPicPr/>
          <p:nvPr/>
        </p:nvPicPr>
        <p:blipFill>
          <a:blip r:embed="rId2" cstate="print"/>
          <a:srcRect/>
          <a:stretch>
            <a:fillRect/>
          </a:stretch>
        </p:blipFill>
        <p:spPr bwMode="auto">
          <a:xfrm>
            <a:off x="2699792" y="3140968"/>
            <a:ext cx="4032448" cy="237626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210146"/>
          </a:xfrm>
        </p:spPr>
        <p:txBody>
          <a:bodyPr>
            <a:normAutofit/>
          </a:bodyPr>
          <a:lstStyle/>
          <a:p>
            <a:pPr algn="l"/>
            <a:r>
              <a:rPr lang="pl-PL" sz="1600" dirty="0" smtClean="0"/>
              <a:t>	</a:t>
            </a:r>
            <a:r>
              <a:rPr lang="pl-PL" sz="1600" b="1" dirty="0" smtClean="0">
                <a:latin typeface="Times New Roman" pitchFamily="18" charset="0"/>
                <a:cs typeface="Times New Roman" pitchFamily="18" charset="0"/>
              </a:rPr>
              <a:t>Jeśli poszkodowany jest nieprzytomny, ale oddycha , należy go ułożyć w pozycji bocznej ustalonej. Dzięki ułożeniu poszkodowanego na boku i odchyleniu jego głowy zapewnisz mu drożność dróg oddechowych. Jeżeli masz do dyspozycji koc okryj poszkodowanego. Będzie mu ciepło  i wygodnie. </a:t>
            </a:r>
            <a:r>
              <a:rPr lang="pl-PL" sz="1600" b="1" dirty="0" smtClean="0">
                <a:solidFill>
                  <a:srgbClr val="FF0000"/>
                </a:solidFill>
                <a:latin typeface="Times New Roman" pitchFamily="18" charset="0"/>
                <a:cs typeface="Times New Roman" pitchFamily="18" charset="0"/>
              </a:rPr>
              <a:t>KONTROLUJ ODDECH CO 2 MINUTY!</a:t>
            </a:r>
            <a:endParaRPr lang="pl-PL" sz="1600" b="1" dirty="0">
              <a:solidFill>
                <a:srgbClr val="FF0000"/>
              </a:solidFill>
              <a:latin typeface="Times New Roman" pitchFamily="18" charset="0"/>
              <a:cs typeface="Times New Roman" pitchFamily="18" charset="0"/>
            </a:endParaRPr>
          </a:p>
        </p:txBody>
      </p:sp>
      <p:pic>
        <p:nvPicPr>
          <p:cNvPr id="4" name="irc_mi" descr="http://www.pomocdydaktyczna.pl/media/prod/704/05ulozenieboczne.jpg"/>
          <p:cNvPicPr>
            <a:picLocks noGrp="1"/>
          </p:cNvPicPr>
          <p:nvPr>
            <p:ph idx="1"/>
          </p:nvPr>
        </p:nvPicPr>
        <p:blipFill>
          <a:blip r:embed="rId2" cstate="print"/>
          <a:srcRect/>
          <a:stretch>
            <a:fillRect/>
          </a:stretch>
        </p:blipFill>
        <p:spPr bwMode="auto">
          <a:xfrm>
            <a:off x="1399300" y="1600200"/>
            <a:ext cx="6345400" cy="4525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Oddechy ratownicze</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p:txBody>
          <a:bodyPr>
            <a:normAutofit/>
          </a:bodyPr>
          <a:lstStyle/>
          <a:p>
            <a:pPr>
              <a:buNone/>
            </a:pPr>
            <a:r>
              <a:rPr lang="pl-PL" sz="1800" dirty="0" smtClean="0">
                <a:latin typeface="Times New Roman" pitchFamily="18" charset="0"/>
                <a:cs typeface="Times New Roman" pitchFamily="18" charset="0"/>
              </a:rPr>
              <a:t>		Jeżeli poszkodowany nie oddycha lub oddycha nieprawidłowo powinieneś wykonać oddechy ratownicze. Każdy oddech ratowniczy powinien trwać 1 minutę. Pamiętaj, aby drogi oddechowe były cały czas udrożnione.</a:t>
            </a:r>
          </a:p>
          <a:p>
            <a:pPr>
              <a:buNone/>
            </a:pPr>
            <a:endParaRPr lang="pl-PL" sz="1400" dirty="0" smtClean="0">
              <a:latin typeface="Times New Roman" pitchFamily="18" charset="0"/>
              <a:cs typeface="Times New Roman" pitchFamily="18" charset="0"/>
            </a:endParaRPr>
          </a:p>
          <a:p>
            <a:pPr>
              <a:buFont typeface="+mj-lt"/>
              <a:buAutoNum type="arabicPeriod"/>
            </a:pPr>
            <a:r>
              <a:rPr lang="pl-PL" sz="1400" dirty="0" smtClean="0">
                <a:latin typeface="Times New Roman" pitchFamily="18" charset="0"/>
                <a:cs typeface="Times New Roman" pitchFamily="18" charset="0"/>
              </a:rPr>
              <a:t>Udrożnij drogi oddechowe poszkodowanego i zatkaj jego nos.</a:t>
            </a:r>
          </a:p>
          <a:p>
            <a:pPr>
              <a:buFont typeface="+mj-lt"/>
              <a:buAutoNum type="arabicPeriod"/>
            </a:pPr>
            <a:r>
              <a:rPr lang="pl-PL" sz="1400" dirty="0" smtClean="0">
                <a:latin typeface="Times New Roman" pitchFamily="18" charset="0"/>
                <a:cs typeface="Times New Roman" pitchFamily="18" charset="0"/>
              </a:rPr>
              <a:t>Weź normalny wdech. Przyłóż swoje usta do ust poszkodowanego i zrób wydech.</a:t>
            </a:r>
          </a:p>
          <a:p>
            <a:pPr>
              <a:buFont typeface="+mj-lt"/>
              <a:buAutoNum type="arabicPeriod"/>
            </a:pPr>
            <a:r>
              <a:rPr lang="pl-PL" sz="1400" dirty="0" smtClean="0">
                <a:latin typeface="Times New Roman" pitchFamily="18" charset="0"/>
                <a:cs typeface="Times New Roman" pitchFamily="18" charset="0"/>
              </a:rPr>
              <a:t>Kątem oka obserwuj klatkę piersiową poszkodowanego. Jeśli podczas wdechu uniosła się – oddech został wykonany prawidłowo.</a:t>
            </a:r>
          </a:p>
          <a:p>
            <a:pPr>
              <a:buFont typeface="+mj-lt"/>
              <a:buAutoNum type="arabicPeriod"/>
            </a:pPr>
            <a:r>
              <a:rPr lang="pl-PL" sz="1400" dirty="0" smtClean="0">
                <a:latin typeface="Times New Roman" pitchFamily="18" charset="0"/>
                <a:cs typeface="Times New Roman" pitchFamily="18" charset="0"/>
              </a:rPr>
              <a:t>Jeśli klatka piersiowa poszkodowanego nie uniosła się, udrożnij ponownie drogi oddechowe i wykonaj kolejny oddech ratowniczy.</a:t>
            </a:r>
          </a:p>
          <a:p>
            <a:pPr>
              <a:buNone/>
            </a:pPr>
            <a:endParaRPr lang="pl-PL" sz="1400" dirty="0" smtClean="0">
              <a:latin typeface="Times New Roman" pitchFamily="18" charset="0"/>
              <a:cs typeface="Times New Roman" pitchFamily="18" charset="0"/>
            </a:endParaRPr>
          </a:p>
          <a:p>
            <a:pPr>
              <a:buNone/>
            </a:pPr>
            <a:endParaRPr lang="pl-PL" sz="1400" dirty="0" smtClean="0">
              <a:latin typeface="Times New Roman" pitchFamily="18" charset="0"/>
              <a:cs typeface="Times New Roman" pitchFamily="18" charset="0"/>
            </a:endParaRPr>
          </a:p>
          <a:p>
            <a:pPr>
              <a:buNone/>
            </a:pPr>
            <a:r>
              <a:rPr lang="pl-PL" sz="1400" b="1" dirty="0" smtClean="0">
                <a:solidFill>
                  <a:srgbClr val="FF0000"/>
                </a:solidFill>
                <a:latin typeface="Times New Roman" pitchFamily="18" charset="0"/>
                <a:cs typeface="Times New Roman" pitchFamily="18" charset="0"/>
              </a:rPr>
              <a:t>Wykonaj 2 oddechy ratownicze.</a:t>
            </a:r>
          </a:p>
        </p:txBody>
      </p:sp>
      <p:pic>
        <p:nvPicPr>
          <p:cNvPr id="4" name="irc_mi" descr="http://g17ggpp.blog.onet.pl/wp-content/blogs.dir/1083676/files/blog_md_4438297_6524693_sz_szt_odd.jpg"/>
          <p:cNvPicPr/>
          <p:nvPr/>
        </p:nvPicPr>
        <p:blipFill>
          <a:blip r:embed="rId2" cstate="print"/>
          <a:srcRect/>
          <a:stretch>
            <a:fillRect/>
          </a:stretch>
        </p:blipFill>
        <p:spPr bwMode="auto">
          <a:xfrm>
            <a:off x="4067944" y="4221088"/>
            <a:ext cx="2657475" cy="1828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Uciskanie klatki piersiowej</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p:txBody>
          <a:bodyPr>
            <a:normAutofit/>
          </a:bodyPr>
          <a:lstStyle/>
          <a:p>
            <a:pPr>
              <a:buNone/>
            </a:pPr>
            <a:r>
              <a:rPr lang="pl-PL" sz="1600" dirty="0" smtClean="0"/>
              <a:t>		</a:t>
            </a:r>
            <a:r>
              <a:rPr lang="pl-PL" sz="1600" dirty="0" smtClean="0">
                <a:latin typeface="Times New Roman" pitchFamily="18" charset="0"/>
                <a:cs typeface="Times New Roman" pitchFamily="18" charset="0"/>
              </a:rPr>
              <a:t>Wykonując oddechy ratownicze dostarczasz wraz z powietrzem tlen do płuc poszkodowanego. Teraz musisz rozprowadzić natlenioną krew po organizmie. W tym celu wykonaj uciski klatki piersiowej poszkodowanego.</a:t>
            </a:r>
          </a:p>
          <a:p>
            <a:pPr>
              <a:buNone/>
            </a:pPr>
            <a:endParaRPr lang="pl-PL" sz="1600" dirty="0" smtClean="0">
              <a:latin typeface="Times New Roman" pitchFamily="18" charset="0"/>
              <a:cs typeface="Times New Roman" pitchFamily="18" charset="0"/>
            </a:endParaRPr>
          </a:p>
          <a:p>
            <a:pPr>
              <a:buFont typeface="+mj-lt"/>
              <a:buAutoNum type="arabicPeriod"/>
            </a:pPr>
            <a:r>
              <a:rPr lang="pl-PL" sz="1400" dirty="0" smtClean="0">
                <a:latin typeface="Times New Roman" pitchFamily="18" charset="0"/>
                <a:cs typeface="Times New Roman" pitchFamily="18" charset="0"/>
              </a:rPr>
              <a:t>Uklęknij obok poszkodowanego.</a:t>
            </a:r>
          </a:p>
          <a:p>
            <a:pPr>
              <a:buFont typeface="+mj-lt"/>
              <a:buAutoNum type="arabicPeriod"/>
            </a:pPr>
            <a:r>
              <a:rPr lang="pl-PL" sz="1400" dirty="0" smtClean="0">
                <a:latin typeface="Times New Roman" pitchFamily="18" charset="0"/>
                <a:cs typeface="Times New Roman" pitchFamily="18" charset="0"/>
              </a:rPr>
              <a:t>Ułóż nasadę jednej swojej dłoni w środkowej części klatki piersiowej poszkodowanego.</a:t>
            </a:r>
          </a:p>
          <a:p>
            <a:pPr>
              <a:buFont typeface="+mj-lt"/>
              <a:buAutoNum type="arabicPeriod"/>
            </a:pPr>
            <a:r>
              <a:rPr lang="pl-PL" sz="1400" dirty="0" smtClean="0">
                <a:latin typeface="Times New Roman" pitchFamily="18" charset="0"/>
                <a:cs typeface="Times New Roman" pitchFamily="18" charset="0"/>
              </a:rPr>
              <a:t>Dołóż do niej drugą rękę na grzbiecie dłoni  leżącej w taki sposób, by uciskać mostek poszkodowanego nie opierając dłoni na żebrach. Utrzymaj wyprost ramion.</a:t>
            </a:r>
          </a:p>
          <a:p>
            <a:pPr>
              <a:buFont typeface="+mj-lt"/>
              <a:buAutoNum type="arabicPeriod"/>
            </a:pPr>
            <a:r>
              <a:rPr lang="pl-PL" sz="1400" dirty="0" smtClean="0">
                <a:latin typeface="Times New Roman" pitchFamily="18" charset="0"/>
                <a:cs typeface="Times New Roman" pitchFamily="18" charset="0"/>
              </a:rPr>
              <a:t>Ustaw ramiona prostopadle do klatki piersiowej poszkodowanego.</a:t>
            </a:r>
          </a:p>
          <a:p>
            <a:pPr>
              <a:buFont typeface="+mj-lt"/>
              <a:buAutoNum type="arabicPeriod"/>
            </a:pPr>
            <a:r>
              <a:rPr lang="pl-PL" sz="1400" dirty="0" smtClean="0">
                <a:latin typeface="Times New Roman" pitchFamily="18" charset="0"/>
                <a:cs typeface="Times New Roman" pitchFamily="18" charset="0"/>
              </a:rPr>
              <a:t>Uciskaj klatkę piersiową ciężarem swojego ciała na głębokość 5 cm .</a:t>
            </a:r>
          </a:p>
          <a:p>
            <a:pPr>
              <a:buFont typeface="+mj-lt"/>
              <a:buAutoNum type="arabicPeriod"/>
            </a:pPr>
            <a:r>
              <a:rPr lang="pl-PL" sz="1400" dirty="0" smtClean="0">
                <a:latin typeface="Times New Roman" pitchFamily="18" charset="0"/>
                <a:cs typeface="Times New Roman" pitchFamily="18" charset="0"/>
              </a:rPr>
              <a:t>Kontynuuj uciskanie nie odrywając rąk od klatki piersiowej.</a:t>
            </a:r>
          </a:p>
          <a:p>
            <a:pPr>
              <a:buFont typeface="+mj-lt"/>
              <a:buAutoNum type="arabicPeriod"/>
            </a:pPr>
            <a:r>
              <a:rPr lang="pl-PL" sz="1400" dirty="0" smtClean="0">
                <a:latin typeface="Times New Roman" pitchFamily="18" charset="0"/>
                <a:cs typeface="Times New Roman" pitchFamily="18" charset="0"/>
              </a:rPr>
              <a:t>Uciskaj  klatkę piersiową 30 razy. Uciskaj mocno i szybko. </a:t>
            </a:r>
          </a:p>
          <a:p>
            <a:pPr>
              <a:buFont typeface="+mj-lt"/>
              <a:buAutoNum type="arabicPeriod"/>
            </a:pPr>
            <a:r>
              <a:rPr lang="pl-PL" sz="1400" dirty="0" smtClean="0">
                <a:latin typeface="Times New Roman" pitchFamily="18" charset="0"/>
                <a:cs typeface="Times New Roman" pitchFamily="18" charset="0"/>
              </a:rPr>
              <a:t>Następnie wykonaj 2 wdechy ratownicze.</a:t>
            </a:r>
          </a:p>
          <a:p>
            <a:pPr>
              <a:buNone/>
            </a:pPr>
            <a:endParaRPr lang="pl-PL" sz="1400" dirty="0">
              <a:latin typeface="Times New Roman" pitchFamily="18" charset="0"/>
              <a:cs typeface="Times New Roman" pitchFamily="18" charset="0"/>
            </a:endParaRPr>
          </a:p>
        </p:txBody>
      </p:sp>
      <p:pic>
        <p:nvPicPr>
          <p:cNvPr id="4" name="irc_mi" descr="http://kursratownictwa.pl/pierwsza_pomoc/pierwsza_pomoc%20przedlekarska.jpg"/>
          <p:cNvPicPr/>
          <p:nvPr/>
        </p:nvPicPr>
        <p:blipFill>
          <a:blip r:embed="rId2" cstate="print"/>
          <a:srcRect/>
          <a:stretch>
            <a:fillRect/>
          </a:stretch>
        </p:blipFill>
        <p:spPr bwMode="auto">
          <a:xfrm>
            <a:off x="5364088" y="4221088"/>
            <a:ext cx="3333750" cy="22193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solidFill>
                  <a:srgbClr val="FF0000"/>
                </a:solidFill>
                <a:latin typeface="Monotype Corsiva" pitchFamily="66" charset="0"/>
              </a:rPr>
              <a:t>Resuscytacja krążeniowo - oddechowa</a:t>
            </a:r>
            <a:endParaRPr lang="pl-PL" b="1" dirty="0">
              <a:solidFill>
                <a:srgbClr val="FF0000"/>
              </a:solidFill>
              <a:latin typeface="Monotype Corsiva" pitchFamily="66" charset="0"/>
            </a:endParaRPr>
          </a:p>
        </p:txBody>
      </p:sp>
      <p:sp>
        <p:nvSpPr>
          <p:cNvPr id="5" name="Symbol zastępczy zawartości 4"/>
          <p:cNvSpPr>
            <a:spLocks noGrp="1"/>
          </p:cNvSpPr>
          <p:nvPr>
            <p:ph idx="1"/>
          </p:nvPr>
        </p:nvSpPr>
        <p:spPr/>
        <p:txBody>
          <a:bodyPr>
            <a:normAutofit/>
          </a:bodyPr>
          <a:lstStyle/>
          <a:p>
            <a:pPr>
              <a:buNone/>
            </a:pPr>
            <a:r>
              <a:rPr lang="pl-PL" sz="1600" dirty="0" smtClean="0">
                <a:latin typeface="Times New Roman" pitchFamily="18" charset="0"/>
                <a:cs typeface="Times New Roman" pitchFamily="18" charset="0"/>
              </a:rPr>
              <a:t>		Wykonuj na zmianę 2 wdechy ratownicze i 30 uciśnięć klatki piersiowej. </a:t>
            </a:r>
          </a:p>
          <a:p>
            <a:pPr>
              <a:buNone/>
            </a:pPr>
            <a:r>
              <a:rPr lang="pl-PL" sz="1600" b="1" dirty="0" smtClean="0">
                <a:solidFill>
                  <a:schemeClr val="tx2">
                    <a:lumMod val="60000"/>
                    <a:lumOff val="40000"/>
                  </a:schemeClr>
                </a:solidFill>
                <a:latin typeface="Times New Roman" pitchFamily="18" charset="0"/>
                <a:cs typeface="Times New Roman" pitchFamily="18" charset="0"/>
              </a:rPr>
              <a:t>Objawy wskazujące na skuteczność resuscytacji krążeniowo – oddechowej:</a:t>
            </a:r>
          </a:p>
          <a:p>
            <a:pPr>
              <a:buFont typeface="Wingdings" pitchFamily="2" charset="2"/>
              <a:buChar char="ü"/>
            </a:pPr>
            <a:r>
              <a:rPr lang="pl-PL" sz="1600" dirty="0" smtClean="0">
                <a:latin typeface="Times New Roman" pitchFamily="18" charset="0"/>
                <a:cs typeface="Times New Roman" pitchFamily="18" charset="0"/>
              </a:rPr>
              <a:t>zaróżowienie się skóry,</a:t>
            </a:r>
          </a:p>
          <a:p>
            <a:pPr>
              <a:buFont typeface="Wingdings" pitchFamily="2" charset="2"/>
              <a:buChar char="ü"/>
            </a:pPr>
            <a:r>
              <a:rPr lang="pl-PL" sz="1600" dirty="0" smtClean="0">
                <a:latin typeface="Times New Roman" pitchFamily="18" charset="0"/>
                <a:cs typeface="Times New Roman" pitchFamily="18" charset="0"/>
              </a:rPr>
              <a:t>zawężenie rozszerzonych źrenic,</a:t>
            </a:r>
          </a:p>
          <a:p>
            <a:pPr>
              <a:buFont typeface="Wingdings" pitchFamily="2" charset="2"/>
              <a:buChar char="ü"/>
            </a:pPr>
            <a:r>
              <a:rPr lang="pl-PL" sz="1600" dirty="0" smtClean="0">
                <a:latin typeface="Times New Roman" pitchFamily="18" charset="0"/>
                <a:cs typeface="Times New Roman" pitchFamily="18" charset="0"/>
              </a:rPr>
              <a:t>powrót akcji serca,</a:t>
            </a:r>
          </a:p>
          <a:p>
            <a:pPr>
              <a:buFont typeface="Wingdings" pitchFamily="2" charset="2"/>
              <a:buChar char="ü"/>
            </a:pPr>
            <a:r>
              <a:rPr lang="pl-PL" sz="1600" dirty="0" smtClean="0">
                <a:latin typeface="Times New Roman" pitchFamily="18" charset="0"/>
                <a:cs typeface="Times New Roman" pitchFamily="18" charset="0"/>
              </a:rPr>
              <a:t>powrót spontanicznego oddechu.</a:t>
            </a: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a:latin typeface="Times New Roman" pitchFamily="18" charset="0"/>
              <a:cs typeface="Times New Roman" pitchFamily="18" charset="0"/>
            </a:endParaRPr>
          </a:p>
        </p:txBody>
      </p:sp>
      <p:pic>
        <p:nvPicPr>
          <p:cNvPr id="6" name="irc_mi" descr="http://www.arante.pl/my%20photo/op_interbiznes_pierwsza_pomoc_1_b.jpg"/>
          <p:cNvPicPr/>
          <p:nvPr/>
        </p:nvPicPr>
        <p:blipFill>
          <a:blip r:embed="rId2" cstate="print"/>
          <a:srcRect/>
          <a:stretch>
            <a:fillRect/>
          </a:stretch>
        </p:blipFill>
        <p:spPr bwMode="auto">
          <a:xfrm>
            <a:off x="3851920" y="3068960"/>
            <a:ext cx="4464000" cy="3348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sz="6600" dirty="0" smtClean="0">
                <a:solidFill>
                  <a:srgbClr val="FF0000"/>
                </a:solidFill>
                <a:latin typeface="Monotype Corsiva" pitchFamily="66" charset="0"/>
              </a:rPr>
              <a:t>Odwagi !</a:t>
            </a:r>
          </a:p>
          <a:p>
            <a:pPr algn="ctr">
              <a:buNone/>
            </a:pPr>
            <a:r>
              <a:rPr lang="pl-PL" sz="6600" dirty="0" smtClean="0">
                <a:solidFill>
                  <a:srgbClr val="FF0000"/>
                </a:solidFill>
                <a:latin typeface="Monotype Corsiva" pitchFamily="66" charset="0"/>
              </a:rPr>
              <a:t> Możesz uratować komuś życie!</a:t>
            </a:r>
            <a:endParaRPr lang="pl-PL" sz="6600" dirty="0">
              <a:solidFill>
                <a:srgbClr val="FF0000"/>
              </a:solidFill>
              <a:latin typeface="Monotype Corsiva"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sz="5400" b="1" dirty="0" smtClean="0">
                <a:solidFill>
                  <a:srgbClr val="FF0000"/>
                </a:solidFill>
                <a:latin typeface="Monotype Corsiva" pitchFamily="66" charset="0"/>
              </a:rPr>
              <a:t>Źródła:</a:t>
            </a:r>
          </a:p>
          <a:p>
            <a:pPr>
              <a:buFont typeface="Wingdings" pitchFamily="2" charset="2"/>
              <a:buChar char="ü"/>
            </a:pPr>
            <a:r>
              <a:rPr lang="pl-PL" sz="1400" dirty="0" smtClean="0">
                <a:hlinkClick r:id="rId2"/>
              </a:rPr>
              <a:t>www.pierwszapomoc.net.pl</a:t>
            </a:r>
            <a:endParaRPr lang="pl-PL" sz="1400" dirty="0" smtClean="0"/>
          </a:p>
          <a:p>
            <a:pPr>
              <a:buFont typeface="Wingdings" pitchFamily="2" charset="2"/>
              <a:buChar char="ü"/>
            </a:pPr>
            <a:r>
              <a:rPr lang="pl-PL" sz="1400" dirty="0" smtClean="0">
                <a:hlinkClick r:id="rId3"/>
              </a:rPr>
              <a:t>www.pierwsza-pomoc-online.pl</a:t>
            </a:r>
            <a:endParaRPr lang="pl-PL" sz="1400" dirty="0" smtClean="0"/>
          </a:p>
          <a:p>
            <a:pPr>
              <a:buFont typeface="Wingdings" pitchFamily="2" charset="2"/>
              <a:buChar char="ü"/>
            </a:pPr>
            <a:r>
              <a:rPr lang="pl-PL" sz="1400" dirty="0" err="1" smtClean="0">
                <a:hlinkClick r:id="rId4"/>
              </a:rPr>
              <a:t>www.pl.wikipedia.org</a:t>
            </a:r>
            <a:r>
              <a:rPr lang="pl-PL" sz="1400" dirty="0" smtClean="0"/>
              <a:t> </a:t>
            </a:r>
          </a:p>
          <a:p>
            <a:pPr>
              <a:buFont typeface="Wingdings" pitchFamily="2" charset="2"/>
              <a:buChar char="ü"/>
            </a:pPr>
            <a:r>
              <a:rPr lang="pl-PL" sz="1400" dirty="0" smtClean="0"/>
              <a:t> </a:t>
            </a:r>
            <a:r>
              <a:rPr lang="pl-PL" sz="1400" dirty="0" smtClean="0">
                <a:hlinkClick r:id="rId5"/>
              </a:rPr>
              <a:t>www.pckzsp1.cba.pl</a:t>
            </a:r>
            <a:r>
              <a:rPr lang="pl-PL" sz="1400" dirty="0" smtClean="0"/>
              <a:t> </a:t>
            </a:r>
          </a:p>
          <a:p>
            <a:pPr>
              <a:buFont typeface="Wingdings" pitchFamily="2" charset="2"/>
              <a:buChar char="ü"/>
            </a:pPr>
            <a:r>
              <a:rPr lang="pl-PL" sz="1400" dirty="0" err="1" smtClean="0">
                <a:hlinkClick r:id="rId6"/>
              </a:rPr>
              <a:t>www.mz.gov.pl</a:t>
            </a:r>
            <a:endParaRPr lang="pl-PL" sz="1400" dirty="0" smtClean="0"/>
          </a:p>
          <a:p>
            <a:pPr>
              <a:buFont typeface="Wingdings" pitchFamily="2" charset="2"/>
              <a:buChar char="ü"/>
            </a:pPr>
            <a:r>
              <a:rPr lang="pl-PL" sz="1400" dirty="0" err="1" smtClean="0">
                <a:hlinkClick r:id="rId7"/>
              </a:rPr>
              <a:t>www.google.pl</a:t>
            </a:r>
            <a:r>
              <a:rPr lang="pl-PL" sz="1400" dirty="0" smtClean="0"/>
              <a:t> </a:t>
            </a:r>
          </a:p>
          <a:p>
            <a:pPr algn="ctr">
              <a:buNone/>
            </a:pPr>
            <a:endParaRPr lang="pl-PL" sz="1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476672"/>
            <a:ext cx="4038600" cy="5649491"/>
          </a:xfrm>
        </p:spPr>
        <p:txBody>
          <a:bodyPr>
            <a:normAutofit/>
          </a:bodyPr>
          <a:lstStyle/>
          <a:p>
            <a:pPr>
              <a:buNone/>
            </a:pPr>
            <a:r>
              <a:rPr lang="pl-PL" sz="2400" b="1" dirty="0" smtClean="0">
                <a:solidFill>
                  <a:srgbClr val="FF0000"/>
                </a:solidFill>
                <a:latin typeface="Monotype Corsiva" pitchFamily="66" charset="0"/>
                <a:cs typeface="Times New Roman" pitchFamily="18" charset="0"/>
              </a:rPr>
              <a:t>Pierwsza pomoc </a:t>
            </a:r>
            <a:r>
              <a:rPr lang="pl-PL" sz="1200" b="1" dirty="0" smtClean="0">
                <a:latin typeface="Times New Roman" pitchFamily="18" charset="0"/>
                <a:cs typeface="Times New Roman" pitchFamily="18" charset="0"/>
              </a:rPr>
              <a:t>– </a:t>
            </a:r>
            <a:r>
              <a:rPr lang="pl-PL" sz="1600" dirty="0" smtClean="0">
                <a:latin typeface="Times New Roman" pitchFamily="18" charset="0"/>
                <a:cs typeface="Times New Roman" pitchFamily="18" charset="0"/>
              </a:rPr>
              <a:t>to zespół czynności wykonywanych w razie  wypadku, urazu lub nagłego ataku choroby w celu ochrony życia lub zdrowia poszkodowanego oraz zminimalizowania  niekorzystnych następstw, zanim możliwe będzie udzielenie specjalistycznej pomocy 	medycznej.</a:t>
            </a:r>
            <a:endParaRPr lang="pl-PL" sz="1400" b="1" dirty="0" smtClean="0">
              <a:latin typeface="Times New Roman" pitchFamily="18" charset="0"/>
              <a:cs typeface="Times New Roman" pitchFamily="18" charset="0"/>
            </a:endParaRPr>
          </a:p>
          <a:p>
            <a:pPr>
              <a:buNone/>
            </a:pPr>
            <a:endParaRPr lang="pl-PL" sz="1600" b="1" dirty="0" smtClean="0"/>
          </a:p>
          <a:p>
            <a:pPr>
              <a:buNone/>
            </a:pPr>
            <a:r>
              <a:rPr lang="pl-PL" sz="1800" b="1" dirty="0" smtClean="0">
                <a:latin typeface="Times New Roman" pitchFamily="18" charset="0"/>
                <a:cs typeface="Times New Roman" pitchFamily="18" charset="0"/>
              </a:rPr>
              <a:t>		</a:t>
            </a:r>
            <a:r>
              <a:rPr lang="pl-PL" sz="1800" b="1" dirty="0" smtClean="0">
                <a:solidFill>
                  <a:srgbClr val="FF0000"/>
                </a:solidFill>
                <a:latin typeface="Times New Roman" pitchFamily="18" charset="0"/>
                <a:cs typeface="Times New Roman" pitchFamily="18" charset="0"/>
              </a:rPr>
              <a:t>Gdyby  co 10 mieszkaniec Ziemi potrafił udzielić pierwszej pomocy, ocaliłoby to MILION ludzi rocznie!</a:t>
            </a:r>
          </a:p>
          <a:p>
            <a:pPr>
              <a:buNone/>
            </a:pPr>
            <a:endParaRPr lang="pl-PL" sz="900" b="1" dirty="0" smtClean="0">
              <a:solidFill>
                <a:srgbClr val="FF0000"/>
              </a:solidFill>
              <a:latin typeface="Times New Roman" pitchFamily="18" charset="0"/>
              <a:cs typeface="Times New Roman" pitchFamily="18" charset="0"/>
            </a:endParaRPr>
          </a:p>
          <a:p>
            <a:pPr>
              <a:buNone/>
            </a:pPr>
            <a:endParaRPr lang="pl-PL" sz="900" b="1" dirty="0" smtClean="0">
              <a:solidFill>
                <a:srgbClr val="FF0000"/>
              </a:solidFill>
              <a:latin typeface="Times New Roman" pitchFamily="18" charset="0"/>
              <a:cs typeface="Times New Roman" pitchFamily="18" charset="0"/>
            </a:endParaRPr>
          </a:p>
          <a:p>
            <a:pPr>
              <a:buNone/>
            </a:pPr>
            <a:r>
              <a:rPr lang="pl-PL" sz="1000" b="1" dirty="0" smtClean="0"/>
              <a:t>	</a:t>
            </a:r>
            <a:r>
              <a:rPr lang="pl-PL" sz="1000" b="1" dirty="0" smtClean="0">
                <a:latin typeface="Times New Roman" pitchFamily="18" charset="0"/>
                <a:cs typeface="Times New Roman" pitchFamily="18" charset="0"/>
              </a:rPr>
              <a:t>Obowiązek udzielania pomocy reguluje prawo .W Polsce, konsekwencje prawne za zaniechanie takiej pomocy przewiduje art. 162 </a:t>
            </a:r>
            <a:r>
              <a:rPr lang="pl-PL" sz="1000" b="1" dirty="0" err="1" smtClean="0">
                <a:latin typeface="Times New Roman" pitchFamily="18" charset="0"/>
                <a:cs typeface="Times New Roman" pitchFamily="18" charset="0"/>
                <a:hlinkClick r:id="rId2" tooltip="Kodeks karny (1997)"/>
              </a:rPr>
              <a:t>kk</a:t>
            </a:r>
            <a:r>
              <a:rPr lang="pl-PL" sz="1000" b="1" dirty="0" smtClean="0">
                <a:latin typeface="Times New Roman" pitchFamily="18" charset="0"/>
                <a:cs typeface="Times New Roman" pitchFamily="18" charset="0"/>
              </a:rPr>
              <a:t>:</a:t>
            </a:r>
          </a:p>
          <a:p>
            <a:pPr>
              <a:buNone/>
            </a:pPr>
            <a:r>
              <a:rPr lang="pl-PL" sz="1000" b="1" i="1" dirty="0" smtClean="0">
                <a:latin typeface="Times New Roman" pitchFamily="18" charset="0"/>
                <a:cs typeface="Times New Roman" pitchFamily="18" charset="0"/>
              </a:rPr>
              <a:t>		§ 1. Kto człowiekowi znajdującemu się w położeniu grożącym bezpośrednim niebezpieczeństwem utraty życia albo ciężkiego uszczerbku na zdrowiu nie udziela pomocy, mogąc jej udzielić bez narażenia siebie lub innej osoby na niebezpieczeństwo utraty życia albo ciężkiego uszczerbku na zdrowiu, podlega karze pozbawienia wolności do lat 3. </a:t>
            </a:r>
            <a:endParaRPr lang="pl-PL" sz="900" b="1" i="1" dirty="0" smtClean="0">
              <a:solidFill>
                <a:srgbClr val="FF0000"/>
              </a:solidFill>
              <a:latin typeface="Times New Roman" pitchFamily="18" charset="0"/>
              <a:cs typeface="Times New Roman" pitchFamily="18" charset="0"/>
            </a:endParaRPr>
          </a:p>
          <a:p>
            <a:pPr>
              <a:buNone/>
            </a:pPr>
            <a:endParaRPr lang="pl-PL" sz="1200" b="1" dirty="0" smtClean="0">
              <a:solidFill>
                <a:srgbClr val="FF0000"/>
              </a:solidFill>
            </a:endParaRPr>
          </a:p>
          <a:p>
            <a:pPr>
              <a:buNone/>
            </a:pPr>
            <a:endParaRPr lang="pl-PL" sz="1200" b="1" dirty="0" smtClean="0"/>
          </a:p>
          <a:p>
            <a:pPr>
              <a:buNone/>
            </a:pPr>
            <a:endParaRPr lang="pl-PL" sz="1200" b="1" dirty="0" smtClean="0"/>
          </a:p>
        </p:txBody>
      </p:sp>
      <p:pic>
        <p:nvPicPr>
          <p:cNvPr id="5" name="irc_mi" descr="http://www.sp7bielawa.pl/images/newsy/pierwsza_pomoc.jpg"/>
          <p:cNvPicPr>
            <a:picLocks noGrp="1"/>
          </p:cNvPicPr>
          <p:nvPr>
            <p:ph sz="half" idx="2"/>
          </p:nvPr>
        </p:nvPicPr>
        <p:blipFill>
          <a:blip r:embed="rId3" cstate="print"/>
          <a:srcRect/>
          <a:stretch>
            <a:fillRect/>
          </a:stretch>
        </p:blipFill>
        <p:spPr bwMode="auto">
          <a:xfrm>
            <a:off x="5076056" y="980728"/>
            <a:ext cx="3312368" cy="453650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Łańcuch Przeżycia</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p:txBody>
          <a:bodyPr>
            <a:normAutofit/>
          </a:bodyPr>
          <a:lstStyle/>
          <a:p>
            <a:pPr>
              <a:buNone/>
            </a:pPr>
            <a:r>
              <a:rPr lang="pl-PL" sz="1200" dirty="0" smtClean="0"/>
              <a:t>		</a:t>
            </a:r>
            <a:r>
              <a:rPr lang="pl-PL" sz="1200" b="1" dirty="0" smtClean="0">
                <a:latin typeface="Times New Roman" pitchFamily="18" charset="0"/>
                <a:cs typeface="Times New Roman" pitchFamily="18" charset="0"/>
              </a:rPr>
              <a:t>Aby łatwiej było zapamiętać kolejność wykonywanych w trakcie udzielania poszkodowanemu pierwszej pomocy, powstał Łańcuch Przeżycia. Pokazuje on prawidłową kolejność czynności, których wykonanie maksymalnie zwiększy szanse skutecznej pomocy w przypadku zatrzymania akcji serca. Tak jak każdy łańcuch, ten też składa się </a:t>
            </a:r>
          </a:p>
          <a:p>
            <a:pPr>
              <a:buNone/>
            </a:pPr>
            <a:r>
              <a:rPr lang="pl-PL" sz="1200" b="1" dirty="0" smtClean="0">
                <a:latin typeface="Times New Roman" pitchFamily="18" charset="0"/>
                <a:cs typeface="Times New Roman" pitchFamily="18" charset="0"/>
              </a:rPr>
              <a:t>	z ogniw. Ważne jest byś nie pominął żadnego z nich oraz pamiętał o ich prawidłowej kolejności. Zapewni to szybką  </a:t>
            </a:r>
          </a:p>
          <a:p>
            <a:pPr>
              <a:buNone/>
            </a:pPr>
            <a:r>
              <a:rPr lang="pl-PL" sz="1200" b="1" dirty="0" smtClean="0">
                <a:latin typeface="Times New Roman" pitchFamily="18" charset="0"/>
                <a:cs typeface="Times New Roman" pitchFamily="18" charset="0"/>
              </a:rPr>
              <a:t>	i skuteczną pomoc osobie poszkodowanej.</a:t>
            </a:r>
          </a:p>
          <a:p>
            <a:pPr>
              <a:buNone/>
            </a:pPr>
            <a:endParaRPr lang="pl-PL" sz="1200" dirty="0" smtClean="0">
              <a:latin typeface="Times New Roman" pitchFamily="18" charset="0"/>
              <a:cs typeface="Times New Roman" pitchFamily="18" charset="0"/>
            </a:endParaRPr>
          </a:p>
          <a:p>
            <a:pPr>
              <a:buNone/>
            </a:pPr>
            <a:endParaRPr lang="pl-PL" sz="1200" dirty="0" smtClean="0">
              <a:latin typeface="Times New Roman" pitchFamily="18" charset="0"/>
              <a:cs typeface="Times New Roman" pitchFamily="18" charset="0"/>
            </a:endParaRPr>
          </a:p>
          <a:p>
            <a:pPr>
              <a:buNone/>
            </a:pPr>
            <a:endParaRPr lang="pl-PL" sz="1200" dirty="0" smtClean="0">
              <a:latin typeface="Times New Roman" pitchFamily="18" charset="0"/>
              <a:cs typeface="Times New Roman" pitchFamily="18" charset="0"/>
            </a:endParaRPr>
          </a:p>
          <a:p>
            <a:pPr>
              <a:buNone/>
            </a:pPr>
            <a:r>
              <a:rPr lang="pl-PL" sz="1200" dirty="0" smtClean="0">
                <a:latin typeface="Times New Roman" pitchFamily="18" charset="0"/>
                <a:cs typeface="Times New Roman" pitchFamily="18" charset="0"/>
              </a:rPr>
              <a:t>		      </a:t>
            </a:r>
            <a:r>
              <a:rPr lang="pl-PL" sz="1000" dirty="0" smtClean="0">
                <a:latin typeface="Times New Roman" pitchFamily="18" charset="0"/>
                <a:cs typeface="Times New Roman" pitchFamily="18" charset="0"/>
              </a:rPr>
              <a:t>WEZWANIE                       WCZESNA	       WCZESNA	          WCZESNA POMOC	</a:t>
            </a:r>
          </a:p>
          <a:p>
            <a:pPr>
              <a:buNone/>
            </a:pPr>
            <a:r>
              <a:rPr lang="pl-PL" sz="1000" dirty="0" smtClean="0">
                <a:latin typeface="Times New Roman" pitchFamily="18" charset="0"/>
                <a:cs typeface="Times New Roman" pitchFamily="18" charset="0"/>
              </a:rPr>
              <a:t>		        POMOCY	                    RESUSCYTACJA	DEFIBRYLACJA          SPECJALISTYCZNA	</a:t>
            </a:r>
            <a:endParaRPr lang="pl-PL" sz="1200" dirty="0" smtClean="0">
              <a:latin typeface="Times New Roman" pitchFamily="18" charset="0"/>
              <a:cs typeface="Times New Roman" pitchFamily="18" charset="0"/>
            </a:endParaRPr>
          </a:p>
          <a:p>
            <a:pPr>
              <a:buNone/>
            </a:pPr>
            <a:endParaRPr lang="pl-PL" sz="1200" dirty="0" smtClean="0">
              <a:latin typeface="Times New Roman" pitchFamily="18" charset="0"/>
              <a:cs typeface="Times New Roman" pitchFamily="18" charset="0"/>
            </a:endParaRPr>
          </a:p>
          <a:p>
            <a:pPr>
              <a:buNone/>
            </a:pPr>
            <a:endParaRPr lang="pl-PL" sz="1200" dirty="0"/>
          </a:p>
        </p:txBody>
      </p:sp>
      <p:pic>
        <p:nvPicPr>
          <p:cNvPr id="4" name="irc_mi" descr="http://www.wosp.andrychow.eu/notki/pomoc.jpg"/>
          <p:cNvPicPr/>
          <p:nvPr/>
        </p:nvPicPr>
        <p:blipFill>
          <a:blip r:embed="rId2" cstate="print"/>
          <a:srcRect/>
          <a:stretch>
            <a:fillRect/>
          </a:stretch>
        </p:blipFill>
        <p:spPr bwMode="auto">
          <a:xfrm>
            <a:off x="1475656" y="3717032"/>
            <a:ext cx="6363072" cy="230425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850106"/>
          </a:xfrm>
        </p:spPr>
        <p:txBody>
          <a:bodyPr/>
          <a:lstStyle/>
          <a:p>
            <a:r>
              <a:rPr lang="pl-PL" b="1" dirty="0" smtClean="0">
                <a:solidFill>
                  <a:srgbClr val="FF0000"/>
                </a:solidFill>
                <a:latin typeface="Monotype Corsiva" pitchFamily="66" charset="0"/>
              </a:rPr>
              <a:t>Schemat postępowania</a:t>
            </a:r>
            <a:endParaRPr lang="pl-PL" b="1" dirty="0">
              <a:solidFill>
                <a:srgbClr val="FF0000"/>
              </a:solidFill>
              <a:latin typeface="Monotype Corsiva" pitchFamily="66" charset="0"/>
            </a:endParaRPr>
          </a:p>
        </p:txBody>
      </p:sp>
      <p:sp>
        <p:nvSpPr>
          <p:cNvPr id="4" name="Prostokąt 3"/>
          <p:cNvSpPr/>
          <p:nvPr/>
        </p:nvSpPr>
        <p:spPr>
          <a:xfrm>
            <a:off x="3419872" y="1268760"/>
            <a:ext cx="2808312"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1"/>
                </a:solidFill>
              </a:rPr>
              <a:t>Bezpieczeństwo</a:t>
            </a:r>
            <a:endParaRPr lang="pl-PL" b="1" dirty="0">
              <a:solidFill>
                <a:schemeClr val="tx1"/>
              </a:solidFill>
            </a:endParaRPr>
          </a:p>
        </p:txBody>
      </p:sp>
      <p:cxnSp>
        <p:nvCxnSpPr>
          <p:cNvPr id="6" name="Łącznik prosty ze strzałką 5"/>
          <p:cNvCxnSpPr/>
          <p:nvPr/>
        </p:nvCxnSpPr>
        <p:spPr>
          <a:xfrm>
            <a:off x="4716016"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Prostokąt 7"/>
          <p:cNvSpPr/>
          <p:nvPr/>
        </p:nvSpPr>
        <p:spPr>
          <a:xfrm>
            <a:off x="3419872" y="2204864"/>
            <a:ext cx="2880320"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1"/>
                </a:solidFill>
              </a:rPr>
              <a:t>Sprawdzenie przytomności</a:t>
            </a:r>
            <a:endParaRPr lang="pl-PL" b="1" dirty="0">
              <a:solidFill>
                <a:schemeClr val="tx1"/>
              </a:solidFill>
            </a:endParaRPr>
          </a:p>
        </p:txBody>
      </p:sp>
      <p:cxnSp>
        <p:nvCxnSpPr>
          <p:cNvPr id="10" name="Łącznik prosty ze strzałką 9"/>
          <p:cNvCxnSpPr/>
          <p:nvPr/>
        </p:nvCxnSpPr>
        <p:spPr>
          <a:xfrm>
            <a:off x="4788024" y="2780928"/>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3419872" y="3140968"/>
            <a:ext cx="2880320"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1"/>
                </a:solidFill>
              </a:rPr>
              <a:t>Wezwanie pomocy</a:t>
            </a:r>
            <a:endParaRPr lang="pl-PL" b="1" dirty="0">
              <a:solidFill>
                <a:schemeClr val="tx1"/>
              </a:solidFill>
            </a:endParaRPr>
          </a:p>
        </p:txBody>
      </p:sp>
      <p:sp>
        <p:nvSpPr>
          <p:cNvPr id="12" name="Prostokąt 11"/>
          <p:cNvSpPr/>
          <p:nvPr/>
        </p:nvSpPr>
        <p:spPr>
          <a:xfrm>
            <a:off x="1763688" y="4005064"/>
            <a:ext cx="1944216" cy="914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1"/>
                </a:solidFill>
              </a:rPr>
              <a:t>Sprawdzanie oddechu</a:t>
            </a:r>
            <a:endParaRPr lang="pl-PL" b="1" dirty="0">
              <a:solidFill>
                <a:schemeClr val="tx1"/>
              </a:solidFill>
            </a:endParaRPr>
          </a:p>
        </p:txBody>
      </p:sp>
      <p:cxnSp>
        <p:nvCxnSpPr>
          <p:cNvPr id="14" name="Łącznik prosty ze strzałką 13"/>
          <p:cNvCxnSpPr/>
          <p:nvPr/>
        </p:nvCxnSpPr>
        <p:spPr>
          <a:xfrm>
            <a:off x="4067944" y="4437112"/>
            <a:ext cx="18722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Prostokąt 14"/>
          <p:cNvSpPr/>
          <p:nvPr/>
        </p:nvSpPr>
        <p:spPr>
          <a:xfrm>
            <a:off x="6372200" y="3933056"/>
            <a:ext cx="18002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1"/>
                </a:solidFill>
              </a:rPr>
              <a:t>Pozycja boczna</a:t>
            </a:r>
            <a:endParaRPr lang="pl-PL" b="1" dirty="0">
              <a:solidFill>
                <a:schemeClr val="tx1"/>
              </a:solidFill>
            </a:endParaRPr>
          </a:p>
        </p:txBody>
      </p:sp>
      <p:cxnSp>
        <p:nvCxnSpPr>
          <p:cNvPr id="17" name="Łącznik prosty ze strzałką 16"/>
          <p:cNvCxnSpPr/>
          <p:nvPr/>
        </p:nvCxnSpPr>
        <p:spPr>
          <a:xfrm>
            <a:off x="2771800" y="508518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Łącznik prosty 18"/>
          <p:cNvCxnSpPr/>
          <p:nvPr/>
        </p:nvCxnSpPr>
        <p:spPr>
          <a:xfrm>
            <a:off x="2411760" y="5517232"/>
            <a:ext cx="34563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Łącznik prosty ze strzałką 21"/>
          <p:cNvCxnSpPr/>
          <p:nvPr/>
        </p:nvCxnSpPr>
        <p:spPr>
          <a:xfrm>
            <a:off x="2411760" y="558924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5868144" y="5517232"/>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Prostokąt 24"/>
          <p:cNvSpPr/>
          <p:nvPr/>
        </p:nvSpPr>
        <p:spPr>
          <a:xfrm>
            <a:off x="971600" y="5805264"/>
            <a:ext cx="1994520"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1"/>
                </a:solidFill>
              </a:rPr>
              <a:t>Oddechy ratownicze</a:t>
            </a:r>
            <a:endParaRPr lang="pl-PL" b="1" dirty="0">
              <a:solidFill>
                <a:schemeClr val="tx1"/>
              </a:solidFill>
            </a:endParaRPr>
          </a:p>
        </p:txBody>
      </p:sp>
      <p:sp>
        <p:nvSpPr>
          <p:cNvPr id="29" name="Prostokąt 28"/>
          <p:cNvSpPr/>
          <p:nvPr/>
        </p:nvSpPr>
        <p:spPr>
          <a:xfrm>
            <a:off x="5652120" y="5733256"/>
            <a:ext cx="2376264"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1"/>
                </a:solidFill>
              </a:rPr>
              <a:t>Uciskanie klatki piersiowej</a:t>
            </a:r>
            <a:endParaRPr lang="pl-PL" b="1" dirty="0">
              <a:solidFill>
                <a:schemeClr val="tx1"/>
              </a:solidFill>
            </a:endParaRPr>
          </a:p>
        </p:txBody>
      </p:sp>
      <p:sp>
        <p:nvSpPr>
          <p:cNvPr id="31" name="pole tekstowe 30"/>
          <p:cNvSpPr txBox="1"/>
          <p:nvPr/>
        </p:nvSpPr>
        <p:spPr>
          <a:xfrm>
            <a:off x="4211960" y="4149080"/>
            <a:ext cx="1512168" cy="307777"/>
          </a:xfrm>
          <a:prstGeom prst="rect">
            <a:avLst/>
          </a:prstGeom>
          <a:noFill/>
        </p:spPr>
        <p:txBody>
          <a:bodyPr wrap="square" rtlCol="0">
            <a:spAutoFit/>
          </a:bodyPr>
          <a:lstStyle/>
          <a:p>
            <a:r>
              <a:rPr lang="pl-PL" sz="1400" b="1" dirty="0" smtClean="0">
                <a:solidFill>
                  <a:srgbClr val="FF0000"/>
                </a:solidFill>
              </a:rPr>
              <a:t>Jest oddech</a:t>
            </a:r>
            <a:endParaRPr lang="pl-PL" sz="1400" b="1" dirty="0">
              <a:solidFill>
                <a:srgbClr val="FF0000"/>
              </a:solidFill>
            </a:endParaRPr>
          </a:p>
        </p:txBody>
      </p:sp>
      <p:sp>
        <p:nvSpPr>
          <p:cNvPr id="32" name="pole tekstowe 31"/>
          <p:cNvSpPr txBox="1"/>
          <p:nvPr/>
        </p:nvSpPr>
        <p:spPr>
          <a:xfrm>
            <a:off x="2915816" y="5085184"/>
            <a:ext cx="1440160" cy="307777"/>
          </a:xfrm>
          <a:prstGeom prst="rect">
            <a:avLst/>
          </a:prstGeom>
          <a:noFill/>
        </p:spPr>
        <p:txBody>
          <a:bodyPr wrap="square" rtlCol="0">
            <a:spAutoFit/>
          </a:bodyPr>
          <a:lstStyle/>
          <a:p>
            <a:r>
              <a:rPr lang="pl-PL" sz="1400" b="1" dirty="0" smtClean="0">
                <a:solidFill>
                  <a:srgbClr val="FF0000"/>
                </a:solidFill>
              </a:rPr>
              <a:t>Brak oddechu</a:t>
            </a:r>
            <a:endParaRPr lang="pl-PL" sz="14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Bezpieczeństwo</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a:xfrm>
            <a:off x="457200" y="1268760"/>
            <a:ext cx="8229600" cy="4857403"/>
          </a:xfrm>
        </p:spPr>
        <p:txBody>
          <a:bodyPr>
            <a:normAutofit lnSpcReduction="10000"/>
          </a:bodyPr>
          <a:lstStyle/>
          <a:p>
            <a:pPr>
              <a:buNone/>
            </a:pPr>
            <a:r>
              <a:rPr lang="pl-PL" sz="2000" dirty="0" smtClean="0"/>
              <a:t>		</a:t>
            </a:r>
            <a:r>
              <a:rPr lang="pl-PL" sz="1600" dirty="0" smtClean="0">
                <a:latin typeface="Times New Roman" pitchFamily="18" charset="0"/>
                <a:cs typeface="Times New Roman" pitchFamily="18" charset="0"/>
              </a:rPr>
              <a:t>Jednym  z najważniejszych elementów udzielania pierwszej pomocy jest zachowanie własnego bezpieczeństwa. Jeśli miejsce wypadku stanowi zagrożenie dla Ciebie jako ratownika , zrób tyle, ile możesz nie narażając swojego zdrowia i życia. Przede wszystkim pamiętaj, aby wezwać pomoc, a następnie zaczekaj na przyjazd wyspecjalizowanych służb. Jeśli masz przy sobie lateksowe rękawiczki lub maseczkę do sztucznego oddychania, użyj ich.</a:t>
            </a:r>
          </a:p>
          <a:p>
            <a:pPr>
              <a:buNone/>
            </a:pPr>
            <a:endParaRPr lang="pl-PL" sz="1600" dirty="0" smtClean="0">
              <a:latin typeface="Times New Roman" pitchFamily="18" charset="0"/>
              <a:cs typeface="Times New Roman" pitchFamily="18" charset="0"/>
            </a:endParaRPr>
          </a:p>
          <a:p>
            <a:pPr>
              <a:buNone/>
            </a:pPr>
            <a:r>
              <a:rPr lang="pl-PL" sz="1600" dirty="0" smtClean="0">
                <a:latin typeface="Times New Roman" pitchFamily="18" charset="0"/>
                <a:cs typeface="Times New Roman" pitchFamily="18" charset="0"/>
              </a:rPr>
              <a:t>		</a:t>
            </a:r>
            <a:r>
              <a:rPr lang="pl-PL" sz="1200" dirty="0" smtClean="0">
                <a:latin typeface="Times New Roman" pitchFamily="18" charset="0"/>
                <a:cs typeface="Times New Roman" pitchFamily="18" charset="0"/>
              </a:rPr>
              <a:t>Zabezpieczenie miejsca wypadku ma na celu ochronę zarówno poszkodowanego, ratownika i osób trzecich ( gapiów, itp.).  </a:t>
            </a:r>
          </a:p>
          <a:p>
            <a:pPr>
              <a:buNone/>
            </a:pPr>
            <a:r>
              <a:rPr lang="pl-PL" sz="1200" dirty="0" smtClean="0">
                <a:latin typeface="Times New Roman" pitchFamily="18" charset="0"/>
                <a:cs typeface="Times New Roman" pitchFamily="18" charset="0"/>
              </a:rPr>
              <a:t>		Procedury zabezpieczenia są zależne od sytuacji. Standardowo w </a:t>
            </a:r>
            <a:r>
              <a:rPr lang="pl-PL" sz="1200" dirty="0" smtClean="0">
                <a:solidFill>
                  <a:srgbClr val="0070C0"/>
                </a:solidFill>
                <a:latin typeface="Times New Roman" pitchFamily="18" charset="0"/>
                <a:cs typeface="Times New Roman" pitchFamily="18" charset="0"/>
              </a:rPr>
              <a:t>wypadkach komunikacyjnych </a:t>
            </a:r>
            <a:r>
              <a:rPr lang="pl-PL" sz="1200" dirty="0" smtClean="0">
                <a:latin typeface="Times New Roman" pitchFamily="18" charset="0"/>
                <a:cs typeface="Times New Roman" pitchFamily="18" charset="0"/>
              </a:rPr>
              <a:t>zatrzymuje się ruch na danym odcinku drogi. W tym celu na drodze, w odpowiednio oddalonym miejscu ustawia się </a:t>
            </a:r>
            <a:r>
              <a:rPr lang="pl-PL" sz="1200" dirty="0" smtClean="0">
                <a:solidFill>
                  <a:srgbClr val="0070C0"/>
                </a:solidFill>
                <a:latin typeface="Times New Roman" pitchFamily="18" charset="0"/>
                <a:cs typeface="Times New Roman" pitchFamily="18" charset="0"/>
              </a:rPr>
              <a:t>trójkąt ostrzegawczy. </a:t>
            </a:r>
            <a:r>
              <a:rPr lang="pl-PL" sz="1200" dirty="0" smtClean="0">
                <a:latin typeface="Times New Roman" pitchFamily="18" charset="0"/>
                <a:cs typeface="Times New Roman" pitchFamily="18" charset="0"/>
              </a:rPr>
              <a:t>Praktycznie odległość ustawienia trójkąta od miejsca zdarzenia zależy od rodzaju drogi, warunków atmosferycznych, rzeźby terenu. </a:t>
            </a:r>
          </a:p>
          <a:p>
            <a:pPr>
              <a:buNone/>
            </a:pPr>
            <a:r>
              <a:rPr lang="pl-PL" sz="1200" dirty="0" smtClean="0">
                <a:latin typeface="Times New Roman" pitchFamily="18" charset="0"/>
                <a:cs typeface="Times New Roman" pitchFamily="18" charset="0"/>
              </a:rPr>
              <a:t>		</a:t>
            </a:r>
            <a:r>
              <a:rPr lang="pl-PL" sz="1200" dirty="0" smtClean="0">
                <a:solidFill>
                  <a:srgbClr val="0070C0"/>
                </a:solidFill>
                <a:latin typeface="Times New Roman" pitchFamily="18" charset="0"/>
                <a:cs typeface="Times New Roman" pitchFamily="18" charset="0"/>
              </a:rPr>
              <a:t>Wypadki w domu, szkole, miejscu pracy </a:t>
            </a:r>
            <a:r>
              <a:rPr lang="pl-PL" sz="1200" dirty="0" smtClean="0">
                <a:latin typeface="Times New Roman" pitchFamily="18" charset="0"/>
                <a:cs typeface="Times New Roman" pitchFamily="18" charset="0"/>
              </a:rPr>
              <a:t>nie wymagają zwykle szczególnych zabezpieczeń. W przypadku </a:t>
            </a:r>
            <a:r>
              <a:rPr lang="pl-PL" sz="1200" dirty="0" smtClean="0">
                <a:solidFill>
                  <a:srgbClr val="0070C0"/>
                </a:solidFill>
                <a:latin typeface="Times New Roman" pitchFamily="18" charset="0"/>
                <a:cs typeface="Times New Roman" pitchFamily="18" charset="0"/>
              </a:rPr>
              <a:t>drgawek</a:t>
            </a:r>
            <a:r>
              <a:rPr lang="pl-PL" sz="1200" dirty="0" smtClean="0">
                <a:latin typeface="Times New Roman" pitchFamily="18" charset="0"/>
                <a:cs typeface="Times New Roman" pitchFamily="18" charset="0"/>
              </a:rPr>
              <a:t> </a:t>
            </a:r>
          </a:p>
          <a:p>
            <a:pPr>
              <a:buNone/>
            </a:pPr>
            <a:r>
              <a:rPr lang="pl-PL" sz="1200" dirty="0" smtClean="0">
                <a:latin typeface="Times New Roman" pitchFamily="18" charset="0"/>
                <a:cs typeface="Times New Roman" pitchFamily="18" charset="0"/>
              </a:rPr>
              <a:t>	( np. epilepsji) konieczne jest </a:t>
            </a:r>
            <a:r>
              <a:rPr lang="pl-PL" sz="1200" dirty="0" smtClean="0">
                <a:solidFill>
                  <a:srgbClr val="0070C0"/>
                </a:solidFill>
                <a:latin typeface="Times New Roman" pitchFamily="18" charset="0"/>
                <a:cs typeface="Times New Roman" pitchFamily="18" charset="0"/>
              </a:rPr>
              <a:t>usunięcie twardych przedmiotów </a:t>
            </a:r>
            <a:r>
              <a:rPr lang="pl-PL" sz="1200" dirty="0" smtClean="0">
                <a:latin typeface="Times New Roman" pitchFamily="18" charset="0"/>
                <a:cs typeface="Times New Roman" pitchFamily="18" charset="0"/>
              </a:rPr>
              <a:t>( ławki, stoły, krzesła) oraz </a:t>
            </a:r>
            <a:r>
              <a:rPr lang="pl-PL" sz="1200" dirty="0" smtClean="0">
                <a:solidFill>
                  <a:srgbClr val="0070C0"/>
                </a:solidFill>
                <a:latin typeface="Times New Roman" pitchFamily="18" charset="0"/>
                <a:cs typeface="Times New Roman" pitchFamily="18" charset="0"/>
              </a:rPr>
              <a:t>ostrych</a:t>
            </a:r>
            <a:r>
              <a:rPr lang="pl-PL" sz="1200" dirty="0" smtClean="0">
                <a:latin typeface="Times New Roman" pitchFamily="18" charset="0"/>
                <a:cs typeface="Times New Roman" pitchFamily="18" charset="0"/>
              </a:rPr>
              <a:t>, aby ograniczyć urazy tułowia i kończyn. </a:t>
            </a:r>
          </a:p>
          <a:p>
            <a:pPr>
              <a:buNone/>
            </a:pPr>
            <a:r>
              <a:rPr lang="pl-PL" sz="1200" dirty="0" smtClean="0">
                <a:latin typeface="Times New Roman" pitchFamily="18" charset="0"/>
                <a:cs typeface="Times New Roman" pitchFamily="18" charset="0"/>
              </a:rPr>
              <a:t>		Jeśli niemożliwe jest wystarczające opanowanie sytuacji </a:t>
            </a:r>
            <a:r>
              <a:rPr lang="pl-PL" sz="1200" dirty="0" smtClean="0">
                <a:solidFill>
                  <a:srgbClr val="0070C0"/>
                </a:solidFill>
                <a:latin typeface="Times New Roman" pitchFamily="18" charset="0"/>
                <a:cs typeface="Times New Roman" pitchFamily="18" charset="0"/>
              </a:rPr>
              <a:t>( płonące mieszkanie lub samochód, pojazd mogący, zjechać ze zbocza, możliwość karambolu</a:t>
            </a:r>
            <a:r>
              <a:rPr lang="pl-PL" sz="1200" dirty="0" smtClean="0">
                <a:solidFill>
                  <a:srgbClr val="FF0000"/>
                </a:solidFill>
                <a:latin typeface="Times New Roman" pitchFamily="18" charset="0"/>
                <a:cs typeface="Times New Roman" pitchFamily="18" charset="0"/>
              </a:rPr>
              <a:t> </a:t>
            </a:r>
            <a:r>
              <a:rPr lang="pl-PL" sz="1200" dirty="0" smtClean="0">
                <a:latin typeface="Times New Roman" pitchFamily="18" charset="0"/>
                <a:cs typeface="Times New Roman" pitchFamily="18" charset="0"/>
              </a:rPr>
              <a:t>itd., ale także zagrożenie wstrząsem znajdujących się wewnątrz pojazdu poszkodowanych) w miarę możliwości przystępuje się do </a:t>
            </a:r>
            <a:r>
              <a:rPr lang="pl-PL" sz="1200" dirty="0" smtClean="0">
                <a:solidFill>
                  <a:srgbClr val="0070C0"/>
                </a:solidFill>
                <a:latin typeface="Times New Roman" pitchFamily="18" charset="0"/>
                <a:cs typeface="Times New Roman" pitchFamily="18" charset="0"/>
              </a:rPr>
              <a:t>ewakuacji poszkodowanych.</a:t>
            </a:r>
          </a:p>
          <a:p>
            <a:pPr>
              <a:buNone/>
            </a:pPr>
            <a:endParaRPr lang="pl-PL" sz="800" dirty="0" smtClean="0"/>
          </a:p>
          <a:p>
            <a:pPr>
              <a:buNone/>
            </a:pPr>
            <a:endParaRPr lang="pl-PL" sz="800" dirty="0" smtClean="0"/>
          </a:p>
          <a:p>
            <a:pPr algn="ctr">
              <a:buNone/>
            </a:pPr>
            <a:r>
              <a:rPr lang="pl-PL" sz="1400" b="1" dirty="0" smtClean="0">
                <a:solidFill>
                  <a:srgbClr val="FF0000"/>
                </a:solidFill>
                <a:latin typeface="Times New Roman" pitchFamily="18" charset="0"/>
                <a:cs typeface="Times New Roman" pitchFamily="18" charset="0"/>
              </a:rPr>
              <a:t>PAMIĘTAJ, ŻE TWOJE BEZPIECZEŃSTWO JAKO RATOWNIKA JEST ZAWSZE NAJWAŻNIEJSZE</a:t>
            </a:r>
            <a:r>
              <a:rPr lang="pl-PL" sz="1400" dirty="0" smtClean="0">
                <a:solidFill>
                  <a:srgbClr val="FF0000"/>
                </a:solidFill>
                <a:latin typeface="Times New Roman" pitchFamily="18" charset="0"/>
                <a:cs typeface="Times New Roman" pitchFamily="18" charset="0"/>
              </a:rPr>
              <a:t>!</a:t>
            </a:r>
            <a:endParaRPr lang="pl-PL" sz="1400"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Sprawdzanie przytomności</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p:txBody>
          <a:bodyPr>
            <a:normAutofit fontScale="92500" lnSpcReduction="10000"/>
          </a:bodyPr>
          <a:lstStyle/>
          <a:p>
            <a:pPr>
              <a:buNone/>
            </a:pPr>
            <a:r>
              <a:rPr lang="pl-PL" sz="1600" dirty="0" smtClean="0">
                <a:latin typeface="Times New Roman" pitchFamily="18" charset="0"/>
                <a:cs typeface="Times New Roman" pitchFamily="18" charset="0"/>
              </a:rPr>
              <a:t>		Jeśli stwierdziłeś, że jest bezpiecznie, powinieneś ocenić stan poszkodowanego. Jest to bardzo ważne, bo dzięki temu będziesz mógł podjąć decyzję, co robić dalej. Podejdź do poszkodowanego i głośno zapytaj: „ czy coś się stało?”, „ słyszysz mnie”. Jeśli Ci odpowie, spytaj: „ potrzebujesz pomocy?”. Jeśli tak, pomóż mu w miarę swoich możliwości. </a:t>
            </a:r>
          </a:p>
          <a:p>
            <a:pPr>
              <a:buNone/>
            </a:pPr>
            <a:r>
              <a:rPr lang="pl-PL" sz="1600" dirty="0" smtClean="0">
                <a:latin typeface="Times New Roman" pitchFamily="18" charset="0"/>
                <a:cs typeface="Times New Roman" pitchFamily="18" charset="0"/>
              </a:rPr>
              <a:t>		Jeśli nie odpowie na Twoje zawołanie lub nie poruszy się, delikatnie potrząśnij poszkodowanego za ramiona. Gdy nadal w żaden sposób nie reaguje, oznacza to, że jest nieprzytomny. Wtedy natychmiast wzywaj pomoc.</a:t>
            </a: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200" dirty="0" smtClean="0">
              <a:latin typeface="Times New Roman" pitchFamily="18" charset="0"/>
              <a:cs typeface="Times New Roman" pitchFamily="18" charset="0"/>
            </a:endParaRPr>
          </a:p>
          <a:p>
            <a:pPr algn="ctr">
              <a:buNone/>
            </a:pPr>
            <a:r>
              <a:rPr lang="pl-PL" sz="1200" b="1" dirty="0" smtClean="0">
                <a:latin typeface="Times New Roman" pitchFamily="18" charset="0"/>
                <a:cs typeface="Times New Roman" pitchFamily="18" charset="0"/>
              </a:rPr>
              <a:t>Delikatnie potrząśnij poszkodowanego za ramiona i głośno zapytaj:  „ czy coś się stało?”, „ słyszysz mnie?”.</a:t>
            </a:r>
          </a:p>
        </p:txBody>
      </p:sp>
      <p:pic>
        <p:nvPicPr>
          <p:cNvPr id="4" name="Obraz 3" descr="https://encrypted-tbn0.gstatic.com/images?q=tbn:ANd9GcQ-hEyeyJq0IT_A8VxX7igFJKYV7kS7aW5B3pR1luuUYZ16P0er"/>
          <p:cNvPicPr/>
          <p:nvPr/>
        </p:nvPicPr>
        <p:blipFill>
          <a:blip r:embed="rId2" cstate="print"/>
          <a:srcRect/>
          <a:stretch>
            <a:fillRect/>
          </a:stretch>
        </p:blipFill>
        <p:spPr bwMode="auto">
          <a:xfrm>
            <a:off x="3059832" y="3356992"/>
            <a:ext cx="2790825" cy="248200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Wzywanie pomocy</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p:txBody>
          <a:bodyPr>
            <a:normAutofit/>
          </a:bodyPr>
          <a:lstStyle/>
          <a:p>
            <a:pPr>
              <a:buNone/>
            </a:pPr>
            <a:r>
              <a:rPr lang="pl-PL" sz="1600" dirty="0" smtClean="0"/>
              <a:t>		</a:t>
            </a:r>
            <a:r>
              <a:rPr lang="pl-PL" sz="1600" dirty="0" smtClean="0">
                <a:latin typeface="Times New Roman" pitchFamily="18" charset="0"/>
                <a:cs typeface="Times New Roman" pitchFamily="18" charset="0"/>
              </a:rPr>
              <a:t>Wezwanie pomocy jest następną ważną rzeczą, którą powinieneś wykonać. Wezwania pomocy należy dokonać po ustaleniu stanu poszkodowanego, ale przed rozpoczęciem udzielania pomocy ( bezwzględnie dotyczy to resuscytacji krążeniowo – oddechowej, ale można poświęcić 1 minutę na opatrzenie obrażeń bezpośrednio zagrażających życiu, jak Krwotok, wstrząs) lub – o ile to możliwe – równocześnie ( np. prosząc przechodnia). Od tego, czy powiadomisz pogotowie ratunkowe, policję lub straż pożarną o wypadku, może zależeć życie poszkodowanych.</a:t>
            </a: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lgn="ctr">
              <a:buNone/>
            </a:pPr>
            <a:r>
              <a:rPr lang="pl-PL" sz="1800" b="1" dirty="0" smtClean="0">
                <a:solidFill>
                  <a:srgbClr val="FF0000"/>
                </a:solidFill>
                <a:latin typeface="Times New Roman" pitchFamily="18" charset="0"/>
                <a:cs typeface="Times New Roman" pitchFamily="18" charset="0"/>
              </a:rPr>
              <a:t>SŁUŻBY RATOWNICZE W POLSCE</a:t>
            </a:r>
          </a:p>
          <a:p>
            <a:pPr algn="ctr">
              <a:buNone/>
            </a:pPr>
            <a:r>
              <a:rPr lang="pl-PL" sz="1800" b="1" dirty="0" smtClean="0">
                <a:solidFill>
                  <a:srgbClr val="FF0000"/>
                </a:solidFill>
                <a:latin typeface="Times New Roman" pitchFamily="18" charset="0"/>
                <a:cs typeface="Times New Roman" pitchFamily="18" charset="0"/>
              </a:rPr>
              <a:t>112 – </a:t>
            </a:r>
            <a:r>
              <a:rPr lang="pl-PL" sz="1800" b="1" dirty="0" smtClean="0">
                <a:latin typeface="Times New Roman" pitchFamily="18" charset="0"/>
                <a:cs typeface="Times New Roman" pitchFamily="18" charset="0"/>
              </a:rPr>
              <a:t>Telefon ratunkowy</a:t>
            </a:r>
            <a:endParaRPr lang="pl-PL" sz="1800" b="1" dirty="0" smtClean="0">
              <a:solidFill>
                <a:srgbClr val="FF0000"/>
              </a:solidFill>
              <a:latin typeface="Times New Roman" pitchFamily="18" charset="0"/>
              <a:cs typeface="Times New Roman" pitchFamily="18" charset="0"/>
            </a:endParaRPr>
          </a:p>
          <a:p>
            <a:pPr algn="ctr">
              <a:buNone/>
            </a:pPr>
            <a:r>
              <a:rPr lang="pl-PL" sz="1800" b="1" dirty="0" smtClean="0">
                <a:solidFill>
                  <a:srgbClr val="FF0000"/>
                </a:solidFill>
                <a:latin typeface="Times New Roman" pitchFamily="18" charset="0"/>
                <a:cs typeface="Times New Roman" pitchFamily="18" charset="0"/>
              </a:rPr>
              <a:t>	999 –</a:t>
            </a:r>
            <a:r>
              <a:rPr lang="pl-PL" sz="1800" b="1" dirty="0" smtClean="0">
                <a:latin typeface="Times New Roman" pitchFamily="18" charset="0"/>
                <a:cs typeface="Times New Roman" pitchFamily="18" charset="0"/>
              </a:rPr>
              <a:t>Pogotowie Ratunkowe</a:t>
            </a:r>
          </a:p>
          <a:p>
            <a:pPr algn="ctr">
              <a:buNone/>
            </a:pPr>
            <a:r>
              <a:rPr lang="pl-PL" sz="1800" b="1" dirty="0" smtClean="0">
                <a:solidFill>
                  <a:srgbClr val="FF0000"/>
                </a:solidFill>
                <a:latin typeface="Times New Roman" pitchFamily="18" charset="0"/>
                <a:cs typeface="Times New Roman" pitchFamily="18" charset="0"/>
              </a:rPr>
              <a:t>998 – </a:t>
            </a:r>
            <a:r>
              <a:rPr lang="pl-PL" sz="1800" b="1" dirty="0" smtClean="0">
                <a:latin typeface="Times New Roman" pitchFamily="18" charset="0"/>
                <a:cs typeface="Times New Roman" pitchFamily="18" charset="0"/>
              </a:rPr>
              <a:t>Straż Pożarna</a:t>
            </a:r>
            <a:endParaRPr lang="pl-PL" sz="1800" b="1" dirty="0" smtClean="0">
              <a:solidFill>
                <a:srgbClr val="FF0000"/>
              </a:solidFill>
              <a:latin typeface="Times New Roman" pitchFamily="18" charset="0"/>
              <a:cs typeface="Times New Roman" pitchFamily="18" charset="0"/>
            </a:endParaRPr>
          </a:p>
          <a:p>
            <a:pPr algn="ctr">
              <a:buNone/>
            </a:pPr>
            <a:r>
              <a:rPr lang="pl-PL" sz="1800" b="1" dirty="0" smtClean="0">
                <a:solidFill>
                  <a:srgbClr val="FF0000"/>
                </a:solidFill>
                <a:latin typeface="Times New Roman" pitchFamily="18" charset="0"/>
                <a:cs typeface="Times New Roman" pitchFamily="18" charset="0"/>
              </a:rPr>
              <a:t>997 - </a:t>
            </a:r>
            <a:r>
              <a:rPr lang="pl-PL" sz="1800" b="1" dirty="0" smtClean="0">
                <a:latin typeface="Times New Roman" pitchFamily="18" charset="0"/>
                <a:cs typeface="Times New Roman" pitchFamily="18" charset="0"/>
              </a:rPr>
              <a:t>Policja</a:t>
            </a:r>
            <a:endParaRPr lang="pl-PL" sz="1800" b="1" dirty="0" smtClean="0">
              <a:solidFill>
                <a:srgbClr val="FF0000"/>
              </a:solidFill>
              <a:latin typeface="Times New Roman" pitchFamily="18" charset="0"/>
              <a:cs typeface="Times New Roman" pitchFamily="18" charset="0"/>
            </a:endParaRPr>
          </a:p>
          <a:p>
            <a:pPr>
              <a:buNone/>
            </a:pPr>
            <a:endParaRPr lang="pl-PL" sz="18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a:p>
            <a:pPr>
              <a:buNone/>
            </a:pPr>
            <a:endParaRPr lang="pl-PL" sz="16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Wzywanie pomocy</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p:txBody>
          <a:bodyPr>
            <a:normAutofit/>
          </a:bodyPr>
          <a:lstStyle/>
          <a:p>
            <a:pPr>
              <a:buNone/>
            </a:pPr>
            <a:r>
              <a:rPr lang="pl-PL" sz="2400" dirty="0" smtClean="0">
                <a:solidFill>
                  <a:srgbClr val="0070C0"/>
                </a:solidFill>
                <a:latin typeface="Times New Roman" pitchFamily="18" charset="0"/>
                <a:cs typeface="Times New Roman" pitchFamily="18" charset="0"/>
              </a:rPr>
              <a:t> </a:t>
            </a:r>
            <a:r>
              <a:rPr lang="pl-PL" sz="2400" b="1" dirty="0" smtClean="0">
                <a:solidFill>
                  <a:srgbClr val="0070C0"/>
                </a:solidFill>
                <a:latin typeface="Times New Roman" pitchFamily="18" charset="0"/>
                <a:cs typeface="Times New Roman" pitchFamily="18" charset="0"/>
              </a:rPr>
              <a:t>Co powinieneś powiedzieć dyspozytorowi:</a:t>
            </a:r>
          </a:p>
          <a:p>
            <a:r>
              <a:rPr lang="pl-PL" sz="2000" dirty="0" smtClean="0">
                <a:latin typeface="Times New Roman" pitchFamily="18" charset="0"/>
                <a:cs typeface="Times New Roman" pitchFamily="18" charset="0"/>
              </a:rPr>
              <a:t>miejsce zdarzenia ( miasto, ulica, charakterystyczne punkty);</a:t>
            </a:r>
          </a:p>
          <a:p>
            <a:r>
              <a:rPr lang="pl-PL" sz="2000" dirty="0" smtClean="0">
                <a:latin typeface="Times New Roman" pitchFamily="18" charset="0"/>
                <a:cs typeface="Times New Roman" pitchFamily="18" charset="0"/>
              </a:rPr>
              <a:t>rodzaj zdarzenia (wypadek drogowy, wypadek w pracy, etc.);</a:t>
            </a:r>
          </a:p>
          <a:p>
            <a:r>
              <a:rPr lang="pl-PL" sz="2000" dirty="0" smtClean="0">
                <a:latin typeface="Times New Roman" pitchFamily="18" charset="0"/>
                <a:cs typeface="Times New Roman" pitchFamily="18" charset="0"/>
              </a:rPr>
              <a:t>liczbę poszkodowanych;</a:t>
            </a:r>
          </a:p>
          <a:p>
            <a:r>
              <a:rPr lang="pl-PL" sz="2000" dirty="0" smtClean="0">
                <a:latin typeface="Times New Roman" pitchFamily="18" charset="0"/>
                <a:cs typeface="Times New Roman" pitchFamily="18" charset="0"/>
              </a:rPr>
              <a:t>stan poszkodowanych;</a:t>
            </a:r>
          </a:p>
          <a:p>
            <a:r>
              <a:rPr lang="pl-PL" sz="2000" dirty="0" smtClean="0">
                <a:latin typeface="Times New Roman" pitchFamily="18" charset="0"/>
                <a:cs typeface="Times New Roman" pitchFamily="18" charset="0"/>
              </a:rPr>
              <a:t>imię i nazwisko wzywającego pomocy;</a:t>
            </a:r>
          </a:p>
          <a:p>
            <a:r>
              <a:rPr lang="pl-PL" sz="2000" dirty="0" smtClean="0">
                <a:latin typeface="Times New Roman" pitchFamily="18" charset="0"/>
                <a:cs typeface="Times New Roman" pitchFamily="18" charset="0"/>
              </a:rPr>
              <a:t>numer telefonu, z którego dzwonimy.</a:t>
            </a:r>
          </a:p>
          <a:p>
            <a:pPr>
              <a:buNone/>
            </a:pPr>
            <a:r>
              <a:rPr lang="pl-PL" sz="2000" b="1" dirty="0" smtClean="0">
                <a:solidFill>
                  <a:srgbClr val="0070C0"/>
                </a:solidFill>
                <a:latin typeface="Times New Roman" pitchFamily="18" charset="0"/>
                <a:cs typeface="Times New Roman" pitchFamily="18" charset="0"/>
              </a:rPr>
              <a:t>Poczekaj, aż dyspozytor potwierdzi zgłoszenie!</a:t>
            </a:r>
          </a:p>
          <a:p>
            <a:pPr>
              <a:buNone/>
            </a:pPr>
            <a:endParaRPr lang="pl-PL" sz="2000" dirty="0" smtClean="0">
              <a:latin typeface="Times New Roman" pitchFamily="18" charset="0"/>
              <a:cs typeface="Times New Roman" pitchFamily="18" charset="0"/>
            </a:endParaRPr>
          </a:p>
          <a:p>
            <a:pPr algn="ctr">
              <a:buNone/>
            </a:pPr>
            <a:r>
              <a:rPr lang="pl-PL" sz="2000" b="1" dirty="0" smtClean="0">
                <a:solidFill>
                  <a:srgbClr val="FF0000"/>
                </a:solidFill>
                <a:latin typeface="Times New Roman" pitchFamily="18" charset="0"/>
                <a:cs typeface="Times New Roman" pitchFamily="18" charset="0"/>
              </a:rPr>
              <a:t>Nie bój się zadzwonić pod 112.</a:t>
            </a:r>
          </a:p>
          <a:p>
            <a:pPr algn="ctr">
              <a:buNone/>
            </a:pPr>
            <a:r>
              <a:rPr lang="pl-PL" sz="2000" b="1" dirty="0" smtClean="0">
                <a:solidFill>
                  <a:srgbClr val="FF0000"/>
                </a:solidFill>
                <a:latin typeface="Times New Roman" pitchFamily="18" charset="0"/>
                <a:cs typeface="Times New Roman" pitchFamily="18" charset="0"/>
              </a:rPr>
              <a:t>Pamiętaj! Nigdy nie rozłączaj się pierwszy!</a:t>
            </a:r>
            <a:endParaRPr lang="pl-PL" sz="2000" b="1"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FF0000"/>
                </a:solidFill>
                <a:latin typeface="Monotype Corsiva" pitchFamily="66" charset="0"/>
              </a:rPr>
              <a:t>Sprawdzanie oddechu</a:t>
            </a:r>
            <a:endParaRPr lang="pl-PL" b="1" dirty="0">
              <a:solidFill>
                <a:srgbClr val="FF0000"/>
              </a:solidFill>
              <a:latin typeface="Monotype Corsiva" pitchFamily="66" charset="0"/>
            </a:endParaRPr>
          </a:p>
        </p:txBody>
      </p:sp>
      <p:sp>
        <p:nvSpPr>
          <p:cNvPr id="3" name="Symbol zastępczy zawartości 2"/>
          <p:cNvSpPr>
            <a:spLocks noGrp="1"/>
          </p:cNvSpPr>
          <p:nvPr>
            <p:ph idx="1"/>
          </p:nvPr>
        </p:nvSpPr>
        <p:spPr/>
        <p:txBody>
          <a:bodyPr>
            <a:normAutofit/>
          </a:bodyPr>
          <a:lstStyle/>
          <a:p>
            <a:pPr>
              <a:buNone/>
            </a:pPr>
            <a:r>
              <a:rPr lang="pl-PL" sz="1800" dirty="0" smtClean="0"/>
              <a:t>		</a:t>
            </a:r>
            <a:r>
              <a:rPr lang="pl-PL" sz="1600" dirty="0" smtClean="0"/>
              <a:t>Jeśli już stwierdziłeś, że poszkodowany jest nieprzytomny – powinieneś ocenić czy oddycha. W tym celu musisz udrożnić drogi oddechowe poszkodowanego i ocenić czy jego oddech jest prawidłowy, czy też go nie ma.</a:t>
            </a:r>
          </a:p>
          <a:p>
            <a:pPr>
              <a:buNone/>
            </a:pPr>
            <a:endParaRPr lang="pl-PL" sz="1800" dirty="0"/>
          </a:p>
        </p:txBody>
      </p:sp>
      <p:pic>
        <p:nvPicPr>
          <p:cNvPr id="4" name="irc_mi" descr="http://www.altayeasteurope.pl/cms/zdj/1967.jpg"/>
          <p:cNvPicPr/>
          <p:nvPr/>
        </p:nvPicPr>
        <p:blipFill>
          <a:blip r:embed="rId2" cstate="print"/>
          <a:srcRect/>
          <a:stretch>
            <a:fillRect/>
          </a:stretch>
        </p:blipFill>
        <p:spPr bwMode="auto">
          <a:xfrm>
            <a:off x="1691680" y="2420888"/>
            <a:ext cx="5760720" cy="41030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164</Words>
  <Application>Microsoft Office PowerPoint</Application>
  <PresentationFormat>Pokaz na ekranie (4:3)</PresentationFormat>
  <Paragraphs>136</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Pierwsza pomoc</vt:lpstr>
      <vt:lpstr>Slajd 2</vt:lpstr>
      <vt:lpstr>Łańcuch Przeżycia</vt:lpstr>
      <vt:lpstr>Schemat postępowania</vt:lpstr>
      <vt:lpstr>Bezpieczeństwo</vt:lpstr>
      <vt:lpstr>Sprawdzanie przytomności</vt:lpstr>
      <vt:lpstr>Wzywanie pomocy</vt:lpstr>
      <vt:lpstr>Wzywanie pomocy</vt:lpstr>
      <vt:lpstr>Sprawdzanie oddechu</vt:lpstr>
      <vt:lpstr>Sprawdzanie oddechu</vt:lpstr>
      <vt:lpstr> Jeśli poszkodowany jest nieprzytomny, ale oddycha , należy go ułożyć w pozycji bocznej ustalonej. Dzięki ułożeniu poszkodowanego na boku i odchyleniu jego głowy zapewnisz mu drożność dróg oddechowych. Jeżeli masz do dyspozycji koc okryj poszkodowanego. Będzie mu ciepło  i wygodnie. KONTROLUJ ODDECH CO 2 MINUTY!</vt:lpstr>
      <vt:lpstr>Oddechy ratownicze</vt:lpstr>
      <vt:lpstr>Uciskanie klatki piersiowej</vt:lpstr>
      <vt:lpstr>Resuscytacja krążeniowo - oddechowa</vt:lpstr>
      <vt:lpstr>Slajd 15</vt:lpstr>
      <vt:lpstr>Slajd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Admin</dc:creator>
  <cp:lastModifiedBy>User</cp:lastModifiedBy>
  <cp:revision>73</cp:revision>
  <dcterms:created xsi:type="dcterms:W3CDTF">2014-11-09T08:56:26Z</dcterms:created>
  <dcterms:modified xsi:type="dcterms:W3CDTF">2015-04-27T13:21:37Z</dcterms:modified>
</cp:coreProperties>
</file>